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  <p:sldMasterId id="2147483655" r:id="rId2"/>
  </p:sldMasterIdLst>
  <p:notesMasterIdLst>
    <p:notesMasterId r:id="rId22"/>
  </p:notesMasterIdLst>
  <p:sldIdLst>
    <p:sldId id="256" r:id="rId3"/>
    <p:sldId id="267" r:id="rId4"/>
    <p:sldId id="271" r:id="rId5"/>
    <p:sldId id="273" r:id="rId6"/>
    <p:sldId id="285" r:id="rId7"/>
    <p:sldId id="269" r:id="rId8"/>
    <p:sldId id="274" r:id="rId9"/>
    <p:sldId id="278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75" r:id="rId19"/>
    <p:sldId id="287" r:id="rId20"/>
    <p:sldId id="286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CD"/>
    <a:srgbClr val="B7B7B7"/>
    <a:srgbClr val="BFBFBF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30" autoAdjust="0"/>
  </p:normalViewPr>
  <p:slideViewPr>
    <p:cSldViewPr snapToGrid="0" snapToObjects="1">
      <p:cViewPr varScale="1">
        <p:scale>
          <a:sx n="81" d="100"/>
          <a:sy n="81" d="100"/>
        </p:scale>
        <p:origin x="7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4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209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8213ab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8213abd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042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8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03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652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69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9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42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6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038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67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419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6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12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69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43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87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40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">
  <p:cSld name="TITLE_1">
    <p:bg>
      <p:bgPr>
        <a:solidFill>
          <a:srgbClr val="1C2F9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8" y="638341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96800" y="2975008"/>
            <a:ext cx="62988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596800" y="574433"/>
            <a:ext cx="6201300" cy="16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286000" cy="16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2449"/>
            <a:ext cx="2286001" cy="890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 userDrawn="1"/>
        </p:nvSpPr>
        <p:spPr>
          <a:xfrm>
            <a:off x="2286000" y="6498000"/>
            <a:ext cx="6858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">
  <p:cSld name="TITLE_1_1">
    <p:bg>
      <p:bgPr>
        <a:solidFill>
          <a:srgbClr val="D9D9D9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95308" y="638341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3925" y="3466900"/>
            <a:ext cx="20031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286000" y="0"/>
            <a:ext cx="685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600"/>
              <a:buNone/>
              <a:defRPr sz="2600" b="1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286000" y="6498000"/>
            <a:ext cx="6858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652449"/>
            <a:ext cx="2286001" cy="89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165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 1">
  <p:cSld name="TITLE_1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95308" y="638341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274300" y="3135625"/>
            <a:ext cx="6252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2250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286000" cy="16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2449"/>
            <a:ext cx="2286001" cy="89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2286000" y="6498000"/>
            <a:ext cx="6858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4" descr="title.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225" y="0"/>
            <a:ext cx="5126774" cy="6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">
  <p:cSld name="TITLE_1">
    <p:bg>
      <p:bgPr>
        <a:solidFill>
          <a:srgbClr val="1C2F96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360797" y="6383425"/>
            <a:ext cx="7833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pPr/>
              <a:t>‹#›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3295500" y="4320733"/>
            <a:ext cx="62988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093550" y="90000"/>
            <a:ext cx="6936900" cy="16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1980000" y="6498000"/>
            <a:ext cx="2674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rgbClr val="FFFFFF"/>
                </a:solidFill>
              </a:rPr>
              <a:t>Szczecin</a:t>
            </a:r>
            <a:r>
              <a:rPr lang="pl" dirty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18.06.2021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890454"/>
            <a:ext cx="1980001" cy="5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">
  <p:cSld name="TITLE_1_1">
    <p:bg>
      <p:bgPr>
        <a:solidFill>
          <a:srgbClr val="D9D9D9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pPr/>
              <a:t>‹#›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0" y="1800000"/>
            <a:ext cx="2110800" cy="3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600"/>
              <a:buNone/>
              <a:defRPr sz="2600" b="1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9pPr>
          </a:lstStyle>
          <a:p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1980000" y="6498000"/>
            <a:ext cx="2674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lt1"/>
                </a:solidFill>
              </a:rPr>
              <a:t>Szczecin</a:t>
            </a:r>
            <a:r>
              <a:rPr lang="pl" dirty="0">
                <a:solidFill>
                  <a:schemeClr val="lt1"/>
                </a:solidFill>
              </a:rPr>
              <a:t>, </a:t>
            </a:r>
            <a:r>
              <a:rPr lang="en-US" i="0" dirty="0">
                <a:solidFill>
                  <a:schemeClr val="lt1"/>
                </a:solidFill>
              </a:rPr>
              <a:t>18.06.2021</a:t>
            </a:r>
            <a:endParaRPr i="0" dirty="0">
              <a:solidFill>
                <a:srgbClr val="FFFFFF"/>
              </a:solidFill>
            </a:endParaRPr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890454"/>
            <a:ext cx="1980001" cy="5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 1">
  <p:cSld name="TITLE_1_1_1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274300" y="3135625"/>
            <a:ext cx="6252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9" name="Google Shape;59;p8" descr="title.bg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017225" y="0"/>
            <a:ext cx="5126774" cy="6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/>
        </p:nvSpPr>
        <p:spPr>
          <a:xfrm>
            <a:off x="1980000" y="6498000"/>
            <a:ext cx="2674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Smolenice, 29.04.2019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r>
              <a:rPr lang="pl"/>
              <a:t>/10</a:t>
            </a:r>
            <a:endParaRPr/>
          </a:p>
        </p:txBody>
      </p:sp>
      <p:pic>
        <p:nvPicPr>
          <p:cNvPr id="62" name="Google Shape;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0454"/>
            <a:ext cx="1980001" cy="5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360797" y="6383425"/>
            <a:ext cx="7833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093550" y="1326216"/>
            <a:ext cx="6936900" cy="2102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 Players Movement Analysis in Panning Videos</a:t>
            </a:r>
            <a:endParaRPr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2149113" y="3053560"/>
            <a:ext cx="6881337" cy="19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Karol Działowski and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Paweł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Forczmański</a:t>
            </a:r>
            <a:endParaRPr lang="en-US" sz="2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Faculty of Computer Science and Information Technology, West Pomeranian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Technology, Szczecin, </a:t>
            </a:r>
            <a:r>
              <a:rPr lang="en-US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Zołnierska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Street 49, 71-210 Szczecin, Poland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  <a:latin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pforczmanski@wi.zut.edu.pl</a:t>
            </a:r>
            <a:endParaRPr sz="2000" dirty="0">
              <a:solidFill>
                <a:srgbClr val="FFFFFF"/>
              </a:solidFill>
              <a:latin typeface="Consolas" panose="020B0609020204030204" pitchFamily="49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Camera Calibration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10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Calibration of a few frames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Interpolation based on camera angle model</a:t>
            </a:r>
            <a:endParaRPr sz="2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B19BC-130F-4D06-A02F-D7AC41CC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13" y="2745432"/>
            <a:ext cx="6627774" cy="2348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30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Player classification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11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Hue and Saturation histograms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Division into upper and lower halves (t-shirt and shorts)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Classes are defined using clustering</a:t>
            </a:r>
            <a:endParaRPr sz="2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6436-3FB7-4DB6-B904-341D5F3F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915" y="3029716"/>
            <a:ext cx="5811253" cy="3248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5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12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841845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Heatmaps comparison</a:t>
            </a:r>
          </a:p>
          <a:p>
            <a:pPr marL="273050" indent="-1587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Player trajectory comparison</a:t>
            </a: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C42BF-149C-475B-9188-9B6D6FF6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77" y="3075227"/>
            <a:ext cx="6757445" cy="2428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11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Heatmaps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13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841845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Compared using SSIM</a:t>
            </a: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0BEC6-0B0D-4909-83A3-B755BE29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95" y="1839572"/>
            <a:ext cx="6329548" cy="2292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B4D53-9844-4B82-82ED-773D3BE1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12" y="4132500"/>
            <a:ext cx="3178105" cy="2292928"/>
          </a:xfrm>
          <a:prstGeom prst="rect">
            <a:avLst/>
          </a:prstGeom>
        </p:spPr>
      </p:pic>
      <p:sp>
        <p:nvSpPr>
          <p:cNvPr id="15" name="Google Shape;78;p10">
            <a:extLst>
              <a:ext uri="{FF2B5EF4-FFF2-40B4-BE49-F238E27FC236}">
                <a16:creationId xmlns:a16="http://schemas.microsoft.com/office/drawing/2014/main" id="{A85B5E07-EC18-4A6A-98CE-0BE2145F239E}"/>
              </a:ext>
            </a:extLst>
          </p:cNvPr>
          <p:cNvSpPr txBox="1"/>
          <p:nvPr/>
        </p:nvSpPr>
        <p:spPr>
          <a:xfrm>
            <a:off x="3077221" y="3459755"/>
            <a:ext cx="2484779" cy="10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200000"/>
              </a:lnSpc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Ground truth</a:t>
            </a:r>
          </a:p>
        </p:txBody>
      </p:sp>
      <p:sp>
        <p:nvSpPr>
          <p:cNvPr id="16" name="Google Shape;78;p10">
            <a:extLst>
              <a:ext uri="{FF2B5EF4-FFF2-40B4-BE49-F238E27FC236}">
                <a16:creationId xmlns:a16="http://schemas.microsoft.com/office/drawing/2014/main" id="{75EBD09E-232B-4011-BA95-37830E3667D7}"/>
              </a:ext>
            </a:extLst>
          </p:cNvPr>
          <p:cNvSpPr txBox="1"/>
          <p:nvPr/>
        </p:nvSpPr>
        <p:spPr>
          <a:xfrm>
            <a:off x="4742954" y="5710310"/>
            <a:ext cx="2484779" cy="10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200000"/>
              </a:lnSpc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2 key-frames</a:t>
            </a:r>
          </a:p>
        </p:txBody>
      </p:sp>
      <p:sp>
        <p:nvSpPr>
          <p:cNvPr id="17" name="Google Shape;78;p10">
            <a:extLst>
              <a:ext uri="{FF2B5EF4-FFF2-40B4-BE49-F238E27FC236}">
                <a16:creationId xmlns:a16="http://schemas.microsoft.com/office/drawing/2014/main" id="{3CC18D5F-FFB8-42FF-8AF5-2B43257806F7}"/>
              </a:ext>
            </a:extLst>
          </p:cNvPr>
          <p:cNvSpPr txBox="1"/>
          <p:nvPr/>
        </p:nvSpPr>
        <p:spPr>
          <a:xfrm>
            <a:off x="6298322" y="3429000"/>
            <a:ext cx="2484779" cy="10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200000"/>
              </a:lnSpc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3 key-frames</a:t>
            </a:r>
          </a:p>
        </p:txBody>
      </p:sp>
    </p:spTree>
    <p:extLst>
      <p:ext uri="{BB962C8B-B14F-4D97-AF65-F5344CB8AC3E}">
        <p14:creationId xmlns:p14="http://schemas.microsoft.com/office/powerpoint/2010/main" val="21960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Heatmaps</a:t>
            </a:r>
            <a:endParaRPr lang="en-US"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14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EBA91F-6C59-4617-B58F-4B7C292E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51552"/>
              </p:ext>
            </p:extLst>
          </p:nvPr>
        </p:nvGraphicFramePr>
        <p:xfrm>
          <a:off x="2481942" y="2101933"/>
          <a:ext cx="6270172" cy="2244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193">
                  <a:extLst>
                    <a:ext uri="{9D8B030D-6E8A-4147-A177-3AD203B41FA5}">
                      <a16:colId xmlns:a16="http://schemas.microsoft.com/office/drawing/2014/main" val="3028416444"/>
                    </a:ext>
                  </a:extLst>
                </a:gridCol>
                <a:gridCol w="1353787">
                  <a:extLst>
                    <a:ext uri="{9D8B030D-6E8A-4147-A177-3AD203B41FA5}">
                      <a16:colId xmlns:a16="http://schemas.microsoft.com/office/drawing/2014/main" val="1714163250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154143424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578443878"/>
                    </a:ext>
                  </a:extLst>
                </a:gridCol>
              </a:tblGrid>
              <a:tr h="2375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Calibration 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Video material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1469"/>
                  </a:ext>
                </a:extLst>
              </a:tr>
              <a:tr h="304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5725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 key-frames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0.875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0.871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0821767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 key-frames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921668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Simple interpolation (reduced time span)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0.904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07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F8F57E-9C9A-4B8A-9433-FF22B906786A}"/>
              </a:ext>
            </a:extLst>
          </p:cNvPr>
          <p:cNvSpPr txBox="1"/>
          <p:nvPr/>
        </p:nvSpPr>
        <p:spPr>
          <a:xfrm>
            <a:off x="2820389" y="4451984"/>
            <a:ext cx="5593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SSIM values for heatmaps generated using different calibration methods</a:t>
            </a:r>
          </a:p>
        </p:txBody>
      </p:sp>
    </p:spTree>
    <p:extLst>
      <p:ext uri="{BB962C8B-B14F-4D97-AF65-F5344CB8AC3E}">
        <p14:creationId xmlns:p14="http://schemas.microsoft.com/office/powerpoint/2010/main" val="160412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Player paths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15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AA4-BAEF-432A-A82A-DDD2F3C5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95" y="1844532"/>
            <a:ext cx="5848989" cy="4392982"/>
          </a:xfrm>
          <a:prstGeom prst="rect">
            <a:avLst/>
          </a:prstGeom>
        </p:spPr>
      </p:pic>
      <p:sp>
        <p:nvSpPr>
          <p:cNvPr id="11" name="Google Shape;78;p10">
            <a:extLst>
              <a:ext uri="{FF2B5EF4-FFF2-40B4-BE49-F238E27FC236}">
                <a16:creationId xmlns:a16="http://schemas.microsoft.com/office/drawing/2014/main" id="{8D9C6653-2DC6-48F2-B98F-1943762FA1B4}"/>
              </a:ext>
            </a:extLst>
          </p:cNvPr>
          <p:cNvSpPr txBox="1"/>
          <p:nvPr/>
        </p:nvSpPr>
        <p:spPr>
          <a:xfrm>
            <a:off x="2110800" y="841845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Compared to ground truth using mean distance</a:t>
            </a:r>
          </a:p>
        </p:txBody>
      </p:sp>
    </p:spTree>
    <p:extLst>
      <p:ext uri="{BB962C8B-B14F-4D97-AF65-F5344CB8AC3E}">
        <p14:creationId xmlns:p14="http://schemas.microsoft.com/office/powerpoint/2010/main" val="107948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Player paths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16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EBA91F-6C59-4617-B58F-4B7C292E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52319"/>
              </p:ext>
            </p:extLst>
          </p:nvPr>
        </p:nvGraphicFramePr>
        <p:xfrm>
          <a:off x="2481942" y="2101933"/>
          <a:ext cx="6270172" cy="2244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193">
                  <a:extLst>
                    <a:ext uri="{9D8B030D-6E8A-4147-A177-3AD203B41FA5}">
                      <a16:colId xmlns:a16="http://schemas.microsoft.com/office/drawing/2014/main" val="3028416444"/>
                    </a:ext>
                  </a:extLst>
                </a:gridCol>
                <a:gridCol w="1353787">
                  <a:extLst>
                    <a:ext uri="{9D8B030D-6E8A-4147-A177-3AD203B41FA5}">
                      <a16:colId xmlns:a16="http://schemas.microsoft.com/office/drawing/2014/main" val="1714163250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154143424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578443878"/>
                    </a:ext>
                  </a:extLst>
                </a:gridCol>
              </a:tblGrid>
              <a:tr h="2375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Calibration 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Video material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1469"/>
                  </a:ext>
                </a:extLst>
              </a:tr>
              <a:tr h="304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5725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 key-frames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9.694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9.816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27.302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0821767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 key-frames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8921668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Simple interpolation (reduced time span)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8707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F8F57E-9C9A-4B8A-9433-FF22B906786A}"/>
              </a:ext>
            </a:extLst>
          </p:cNvPr>
          <p:cNvSpPr txBox="1"/>
          <p:nvPr/>
        </p:nvSpPr>
        <p:spPr>
          <a:xfrm>
            <a:off x="2481942" y="4451984"/>
            <a:ext cx="62701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Mean distances (in pixels) between paths travelled by selected player and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 calibration methods</a:t>
            </a:r>
          </a:p>
        </p:txBody>
      </p:sp>
    </p:spTree>
    <p:extLst>
      <p:ext uri="{BB962C8B-B14F-4D97-AF65-F5344CB8AC3E}">
        <p14:creationId xmlns:p14="http://schemas.microsoft.com/office/powerpoint/2010/main" val="361073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17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61009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Heatmaps and trajectories can be generated using collected data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Collecting players movement from single camera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Small tolerance for fast camera view changes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Football pitch has to be green (and non pitch objects in different color)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Proposed method works in offline mode (because of Optical Flow)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Input footage has to be continuous, single shot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Future work: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Automatic camera calibration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Chen2019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Homayounfar2017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Automatic scene detection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Wang2005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6638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18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61009"/>
            <a:ext cx="6913790" cy="521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Baysal2015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Baysal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S., &amp;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Duygulu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P. (2015).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Sentioscope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: a soccer player tracking system using model field particles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IEEE Transactions on Circuits and Systems for Video Technology, 26(7), 1350-1362.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Santosh2019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Santhosh, P.,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Kaarthick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B.: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An automated player detection and tracking in bas-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ketball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game.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Comput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Mater. Continua 58(3), 625–639 (2019)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Ghanem201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Ghanem, B., Zhang, T., Ahuja, N.: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Robust video registration applied to field-sports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video analysis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In: IEEE International Conference on Acoustics, Speech, and Signal Processing (ICASSP), vol. 2.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Citeseer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(2012)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Ramanathan2016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Ramanathan, V., Huang, J., Abu-El-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Haija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S.,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Gorban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A., Murphy, K., Fei-Fei, L.: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Detecting events and key actors in multi-person videos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In: Proceedings of the IEEE Conference on Computer Vision and Pattern Recognition, pp. 3043–3053 (2016)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7172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19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61009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Chen2019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Chen, J., Little, J.J.: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Sports camera calibration via synthetic data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In: Proceedings of the IEEE/CVF Conference on Computer Vision and Pattern Recognition Workshops (2019)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Homayounfar2017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Homayounfar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N., Fidler, S., Urtasun, R.: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Sports field localization via deep structured models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In: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Procedings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of the IEEE Conference on Computer Vision and Pattern Recognition, pp. 5212–5220 (2017)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Wang2005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Wang, J.,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Chng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E., Xu, C.: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Soccer replay detection using scene transition structure analysis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. In: Proceedings (ICASSP 2005). IEEE International Conference on Acoustics, Speech, and Signal Processing, 2005, vol. 2, pp. ii/433–ii/436 (2005).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532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2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41900"/>
            <a:ext cx="6913790" cy="13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The popularity of football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How the data can be used in football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What data should be collected</a:t>
            </a: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BD16D-371F-4BD0-B12A-F79003D3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00" y="2327564"/>
            <a:ext cx="6888971" cy="3852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85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3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AC639-63AB-4527-B218-C3958AA1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1" y="1655805"/>
            <a:ext cx="6820418" cy="3926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00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4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F0A79-160C-4FAA-A944-132FC93C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54" y="1260000"/>
            <a:ext cx="6660292" cy="4746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6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Related works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5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41900"/>
            <a:ext cx="6913790" cy="492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Field Registration: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Manual calibration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Ghanem2012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Automatic calibration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Sharma2018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, 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Chen2019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Player Detection: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HOG detector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Santosh2019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CNN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multibox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detector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Ramanathan2016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Complete systems: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Multi-camera tracking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Baysal2015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]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1844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6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41900"/>
            <a:ext cx="6913790" cy="13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Research affordable way of collecting data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Use footage from single camera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Limitations of input video </a:t>
            </a: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3" name="pitchmap">
            <a:hlinkClick r:id="" action="ppaction://media"/>
            <a:extLst>
              <a:ext uri="{FF2B5EF4-FFF2-40B4-BE49-F238E27FC236}">
                <a16:creationId xmlns:a16="http://schemas.microsoft.com/office/drawing/2014/main" id="{CF08B1ED-1FDC-43C8-87F7-F824CE6426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0000" y="2618811"/>
            <a:ext cx="7164000" cy="31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7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958536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Player detection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with YOLOv3 detector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Semi automatic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camera calibration</a:t>
            </a:r>
          </a:p>
          <a:p>
            <a:pPr marL="625475" lvl="1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Camera angle modelling using optical flow</a:t>
            </a:r>
          </a:p>
          <a:p>
            <a:pPr marL="625475" lvl="1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Homography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 interpolation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Player classification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into teams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3177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Player detection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8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Detection performed by YOLOv3 detector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Detection limited to football bitch using color segmentation </a:t>
            </a:r>
            <a:endParaRPr sz="2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9003A-4F8C-4EBB-9949-9B43F1E4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72" y="2597895"/>
            <a:ext cx="6376554" cy="35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50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Camera angle modelling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9</a:t>
            </a:fld>
            <a:r>
              <a:rPr lang="pl" dirty="0"/>
              <a:t>/</a:t>
            </a:r>
            <a:r>
              <a:rPr lang="en-US" dirty="0"/>
              <a:t>??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Approximation of horizontal panning with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Optical Flow </a:t>
            </a:r>
            <a:endParaRPr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442C3-9177-444C-91AD-C8D84218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89" y="2113005"/>
            <a:ext cx="5647821" cy="4270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03242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871</Words>
  <Application>Microsoft Office PowerPoint</Application>
  <PresentationFormat>On-screen Show (4:3)</PresentationFormat>
  <Paragraphs>227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Consolas</vt:lpstr>
      <vt:lpstr>Verdana</vt:lpstr>
      <vt:lpstr>Arial</vt:lpstr>
      <vt:lpstr>Calibri</vt:lpstr>
      <vt:lpstr>Lato</vt:lpstr>
      <vt:lpstr>Montserrat</vt:lpstr>
      <vt:lpstr>Focus</vt:lpstr>
      <vt:lpstr>Focus</vt:lpstr>
      <vt:lpstr>Football Players Movement Analysis in Panning Videos</vt:lpstr>
      <vt:lpstr>Background</vt:lpstr>
      <vt:lpstr>Background</vt:lpstr>
      <vt:lpstr>Background</vt:lpstr>
      <vt:lpstr>Related works</vt:lpstr>
      <vt:lpstr>Objective</vt:lpstr>
      <vt:lpstr>Method</vt:lpstr>
      <vt:lpstr>Method: Player detection</vt:lpstr>
      <vt:lpstr>Method: Camera angle modelling</vt:lpstr>
      <vt:lpstr>Method: Camera Calibration</vt:lpstr>
      <vt:lpstr>Method: Player classification</vt:lpstr>
      <vt:lpstr>Results</vt:lpstr>
      <vt:lpstr>Results: Heatmaps</vt:lpstr>
      <vt:lpstr>Results: Heatmaps</vt:lpstr>
      <vt:lpstr>Results: Player paths</vt:lpstr>
      <vt:lpstr>Results: Player paths</vt:lpstr>
      <vt:lpstr>Conclusions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 Pracy  West Pomeranian University of Technology, Szczecin Poland</dc:title>
  <cp:lastModifiedBy>Karol Działowski</cp:lastModifiedBy>
  <cp:revision>25</cp:revision>
  <dcterms:modified xsi:type="dcterms:W3CDTF">2021-06-10T17:50:44Z</dcterms:modified>
</cp:coreProperties>
</file>